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266" r:id="rId2"/>
    <p:sldId id="287" r:id="rId3"/>
    <p:sldId id="295" r:id="rId4"/>
    <p:sldId id="296" r:id="rId5"/>
    <p:sldId id="294" r:id="rId6"/>
    <p:sldId id="289" r:id="rId7"/>
    <p:sldId id="293" r:id="rId8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10A051"/>
    <a:srgbClr val="0000FF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100" d="100"/>
          <a:sy n="100" d="100"/>
        </p:scale>
        <p:origin x="616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2021/1/18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2021/1/18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66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68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270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5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oleObject" Target="../embeddings/oleObject4.bin"/><Relationship Id="rId18" Type="http://schemas.openxmlformats.org/officeDocument/2006/relationships/image" Target="../media/image7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12" Type="http://schemas.openxmlformats.org/officeDocument/2006/relationships/image" Target="../media/image4.wmf"/><Relationship Id="rId1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1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jpeg"/><Relationship Id="rId1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wmf"/><Relationship Id="rId12" Type="http://schemas.openxmlformats.org/officeDocument/2006/relationships/image" Target="../media/image16.png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3.wmf"/><Relationship Id="rId5" Type="http://schemas.openxmlformats.org/officeDocument/2006/relationships/image" Target="../media/image11.wmf"/><Relationship Id="rId15" Type="http://schemas.openxmlformats.org/officeDocument/2006/relationships/oleObject" Target="../embeddings/oleObject11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5.jpeg"/><Relationship Id="rId1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0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4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11" Type="http://schemas.openxmlformats.org/officeDocument/2006/relationships/image" Target="../media/image22.jpeg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9.wmf"/><Relationship Id="rId4" Type="http://schemas.openxmlformats.org/officeDocument/2006/relationships/image" Target="../media/image21.png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6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0.png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9.png"/><Relationship Id="rId11" Type="http://schemas.openxmlformats.org/officeDocument/2006/relationships/image" Target="../media/image25.wmf"/><Relationship Id="rId5" Type="http://schemas.openxmlformats.org/officeDocument/2006/relationships/image" Target="../media/image28.png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27.png"/><Relationship Id="rId9" Type="http://schemas.openxmlformats.org/officeDocument/2006/relationships/image" Target="../media/image2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</a:t>
            </a:r>
            <a:r>
              <a:rPr lang="en-US" altLang="zh-TW" sz="3600" b="1" dirty="0" smtClean="0">
                <a:latin typeface="Calibri" pitchFamily="34" charset="0"/>
              </a:rPr>
              <a:t>Aug </a:t>
            </a:r>
            <a:r>
              <a:rPr lang="en-US" altLang="zh-TW" sz="3600" b="1" dirty="0">
                <a:latin typeface="Calibri" pitchFamily="34" charset="0"/>
              </a:rPr>
              <a:t>2020 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- </a:t>
            </a:r>
            <a:r>
              <a:rPr lang="en-US" altLang="zh-TW" sz="3600" b="1" dirty="0" smtClean="0">
                <a:latin typeface="Calibri" pitchFamily="34" charset="0"/>
              </a:rPr>
              <a:t>AT100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86350" y="4097060"/>
            <a:ext cx="405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03 Sep </a:t>
            </a:r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2020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Heng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88504" y="908720"/>
            <a:ext cx="9001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5 June 2020,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[BFX-AT100]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May 2020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Mass 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pPr eaLnBrk="0" hangingPunct="0"/>
            <a:endParaRPr lang="en-US" altLang="zh-TW" sz="1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noise (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Critical ) : 2/500pcs (0.4%)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Can not google login with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RCU (Critical)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SET label print is not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completely (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packing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NG (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Not counted (20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%)</a:t>
            </a: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8701862"/>
              </p:ext>
            </p:extLst>
          </p:nvPr>
        </p:nvGraphicFramePr>
        <p:xfrm>
          <a:off x="1" y="477737"/>
          <a:ext cx="9143998" cy="4395600"/>
        </p:xfrm>
        <a:graphic>
          <a:graphicData uri="http://schemas.openxmlformats.org/drawingml/2006/table">
            <a:tbl>
              <a:tblPr/>
              <a:tblGrid>
                <a:gridCol w="1037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540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353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79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675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306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12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</a:t>
                      </a: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output.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SN:2149688001202005107167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mtClean="0">
                          <a:latin typeface="+mn-lt"/>
                        </a:rPr>
                        <a:t>1. Checked history: </a:t>
                      </a:r>
                      <a:r>
                        <a:rPr lang="en-US" sz="1000" b="0" dirty="0" smtClean="0">
                          <a:latin typeface="+mn-lt"/>
                        </a:rPr>
                        <a:t>This unit was passed all stations </a:t>
                      </a:r>
                      <a:r>
                        <a:rPr lang="en-US" sz="1000" b="0" smtClean="0">
                          <a:latin typeface="+mn-lt"/>
                        </a:rPr>
                        <a:t>smoothly.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Re-Check at factory: Failed Function.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 station: Result 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HDMVID:</a:t>
                      </a:r>
                      <a:r>
                        <a:rPr lang="en-US" sz="1000" b="0" smtClean="0"/>
                        <a:t>HDMI Video 4K60Hz test fail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FT1 station: Result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AU4K05: </a:t>
                      </a:r>
                      <a:r>
                        <a:rPr lang="en-US" sz="1000" b="0" smtClean="0"/>
                        <a:t>HDMI AUDIO 4K Value is High).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X-ray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abnormal as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attached file: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5. Use multi-meter to check power P5V, P1V2, P2V5,P3V3, P1V8_eMMC </a:t>
                      </a:r>
                      <a:r>
                        <a:rPr lang="en-US" altLang="zh-TW" sz="1000" b="0" kern="0" smtClean="0">
                          <a:cs typeface="Calibri" pitchFamily="34" charset="0"/>
                        </a:rPr>
                        <a:t>P2V5,VDDCPU and VDDEE no issue found.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6. Check power when HDMI cable connect U1_J41( HDMI_TX0+), U1_J43( HDMI_TX0-)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7. Measuring impedance pin 1, pin 3 of J1401 find out U1_C43( HDMI_TX2+), U1_C45( HDMI_TX2-)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8. Check console information did not see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Please see attached file for detail measurement: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Suspect U1(BGA) component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Measuring impedance pin 1, pin 3 of J1401 find out U1_C43( HDMI_TX2+), U1_C45( HDMI_TX2-) had abnormal.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Change new U1 (BGA) then pass.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FXN SQE was responsible to inform for vendor this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issue.( SQE send NG material to Vendor for future analysis 07-Dec-2020 )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4. Vendor’s FA report, conclusion is that ESD  caused HDMI pin leakage issue.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b="0" kern="0" baseline="0" smtClean="0">
                          <a:latin typeface="+mn-lt"/>
                          <a:cs typeface="Calibri" pitchFamily="34" charset="0"/>
                        </a:rPr>
                        <a:t>5. Check all process in production line from SMT to packing station all control ESD. And check production history result is normal.</a:t>
                      </a: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TE-Allan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SQE-Khoa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456729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No </a:t>
            </a:r>
            <a:r>
              <a:rPr lang="en-US" altLang="zh-TW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721152" y="2694792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391087"/>
              </p:ext>
            </p:extLst>
          </p:nvPr>
        </p:nvGraphicFramePr>
        <p:xfrm>
          <a:off x="1577707" y="1634336"/>
          <a:ext cx="820883" cy="455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9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77707" y="1634336"/>
                        <a:ext cx="820883" cy="455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391435"/>
              </p:ext>
            </p:extLst>
          </p:nvPr>
        </p:nvGraphicFramePr>
        <p:xfrm>
          <a:off x="2737778" y="1656428"/>
          <a:ext cx="874250" cy="464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0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37778" y="1656428"/>
                        <a:ext cx="874250" cy="464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1174168" y="2360210"/>
            <a:ext cx="1140425" cy="477975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649678" y="2360210"/>
            <a:ext cx="1130898" cy="477975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1828" y="1543479"/>
            <a:ext cx="2401021" cy="690566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450089"/>
              </p:ext>
            </p:extLst>
          </p:nvPr>
        </p:nvGraphicFramePr>
        <p:xfrm>
          <a:off x="4203772" y="4226035"/>
          <a:ext cx="736455" cy="494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1" name="Worksheet" showAsIcon="1" r:id="rId11" imgW="914400" imgH="771480" progId="Excel.Sheet.12">
                  <p:embed/>
                </p:oleObj>
              </mc:Choice>
              <mc:Fallback>
                <p:oleObj name="Worksheet" showAsIcon="1" r:id="rId11" imgW="914400" imgH="771480" progId="Excel.Shee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03772" y="4226035"/>
                        <a:ext cx="736455" cy="494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2813775" y="2889488"/>
            <a:ext cx="842153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FIL1401 FIL1402 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555527" y="2889488"/>
            <a:ext cx="387575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U1</a:t>
            </a:r>
            <a:endParaRPr lang="en-US" sz="1050" dirty="0">
              <a:solidFill>
                <a:schemeClr val="tx1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7107744"/>
              </p:ext>
            </p:extLst>
          </p:nvPr>
        </p:nvGraphicFramePr>
        <p:xfrm>
          <a:off x="4000499" y="237302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2" name="Worksheet" showAsIcon="1" r:id="rId13" imgW="914400" imgH="771480" progId="Excel.Sheet.12">
                  <p:embed/>
                </p:oleObj>
              </mc:Choice>
              <mc:Fallback>
                <p:oleObj name="Worksheet" showAsIcon="1" r:id="rId1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00499" y="237302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353749"/>
              </p:ext>
            </p:extLst>
          </p:nvPr>
        </p:nvGraphicFramePr>
        <p:xfrm>
          <a:off x="6362338" y="404657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3" name="Worksheet" showAsIcon="1" r:id="rId15" imgW="914400" imgH="771480" progId="Excel.Sheet.12">
                  <p:embed/>
                </p:oleObj>
              </mc:Choice>
              <mc:Fallback>
                <p:oleObj name="Worksheet" showAsIcon="1" r:id="rId15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362338" y="404657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830039"/>
              </p:ext>
            </p:extLst>
          </p:nvPr>
        </p:nvGraphicFramePr>
        <p:xfrm>
          <a:off x="5416657" y="402969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4" name="Acrobat Document" showAsIcon="1" r:id="rId17" imgW="914400" imgH="771480" progId="AcroExch.Document.DC">
                  <p:embed/>
                </p:oleObj>
              </mc:Choice>
              <mc:Fallback>
                <p:oleObj name="Acrobat Document" showAsIcon="1" r:id="rId1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16657" y="402969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9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3218128"/>
              </p:ext>
            </p:extLst>
          </p:nvPr>
        </p:nvGraphicFramePr>
        <p:xfrm>
          <a:off x="1" y="477737"/>
          <a:ext cx="9143998" cy="4395600"/>
        </p:xfrm>
        <a:graphic>
          <a:graphicData uri="http://schemas.openxmlformats.org/drawingml/2006/table">
            <a:tbl>
              <a:tblPr/>
              <a:tblGrid>
                <a:gridCol w="1037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540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353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79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675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306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12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</a:t>
                      </a: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output.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SN:2149688001202005131536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mtClean="0">
                          <a:latin typeface="+mn-lt"/>
                        </a:rPr>
                        <a:t>1. Checked history: This unit was passed all stations smoothly.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Re-Check at factory: Failed Function.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 station: Result 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HDMVID:</a:t>
                      </a:r>
                      <a:r>
                        <a:rPr lang="en-US" sz="1000" b="0" smtClean="0"/>
                        <a:t>HDMI Video 4K60Hz test fail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FT1 station: Result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AU4K05: </a:t>
                      </a:r>
                      <a:r>
                        <a:rPr lang="en-US" sz="1000" b="0" smtClean="0"/>
                        <a:t>HDMI AUDIO 4K Value is High).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X-ray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abnormal as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attached file: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5. Use multi-meter to check power P5V, P1V2, P2V5,P3V3, P1V8_eMMC </a:t>
                      </a:r>
                      <a:r>
                        <a:rPr lang="en-US" altLang="zh-TW" sz="1000" b="0" kern="0" smtClean="0">
                          <a:cs typeface="Calibri" pitchFamily="34" charset="0"/>
                        </a:rPr>
                        <a:t>P2V5,VDDCPU and VDDEE no issue found.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6. Check power HDMI cable connect did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not find out abnormal.</a:t>
                      </a: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7. Measuring impedance pin 1, pin 3 of J1401 find out U1_C43( HDMI_TX2+), U1_C45( HDMI_TX2-)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8. Check console information did not see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Please see attached file for detail measurement: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Suspect U1(BGA) component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Measuring impedance pin 1, pin 3 of J1401 find out U1_C43( HDMI_TX2+), U1_C45( HDMI_TX2-) had abnormal.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Change new U1 (BGA) then pass.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FXN SQE was responsible to inform for vendor this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issue.( SQE send NG material to Vendor for future analysis 07-Dec-2020 )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4. Vendor’s FA report, conclusion is that ESD  caused HDMI pin leakage issue.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b="0" kern="0" baseline="0" smtClean="0">
                          <a:latin typeface="+mn-lt"/>
                          <a:cs typeface="Calibri" pitchFamily="34" charset="0"/>
                        </a:rPr>
                        <a:t>5. Check all process in production line from SMT to packing station all control ESD. And check production history result is normal.</a:t>
                      </a: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TE-Allan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SQE-Khoa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456729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No </a:t>
            </a:r>
            <a:r>
              <a:rPr lang="en-US" altLang="zh-TW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721152" y="2622055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890199" y="1648995"/>
          <a:ext cx="690716" cy="582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3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90199" y="1648995"/>
                        <a:ext cx="690716" cy="582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3136829" y="1648995"/>
          <a:ext cx="635072" cy="535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4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36829" y="1648995"/>
                        <a:ext cx="635072" cy="535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1113984" y="2378178"/>
            <a:ext cx="1203189" cy="47883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648453" y="2378178"/>
            <a:ext cx="1205397" cy="47883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128595"/>
              </p:ext>
            </p:extLst>
          </p:nvPr>
        </p:nvGraphicFramePr>
        <p:xfrm>
          <a:off x="4015184" y="4064579"/>
          <a:ext cx="801927" cy="692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5" name="Worksheet" showAsIcon="1" r:id="rId10" imgW="914400" imgH="771480" progId="Excel.Sheet.12">
                  <p:embed/>
                </p:oleObj>
              </mc:Choice>
              <mc:Fallback>
                <p:oleObj name="Worksheet" showAsIcon="1" r:id="rId10" imgW="914400" imgH="771480" progId="Excel.Sheet.12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15184" y="4064579"/>
                        <a:ext cx="801927" cy="692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72075" y="1521518"/>
            <a:ext cx="2382115" cy="710267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813773" y="2889488"/>
            <a:ext cx="842153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FIL1401 FIL1402 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24354" y="2889488"/>
            <a:ext cx="387575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U1</a:t>
            </a:r>
            <a:endParaRPr lang="en-US" sz="1050" dirty="0">
              <a:solidFill>
                <a:schemeClr val="tx1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657506"/>
              </p:ext>
            </p:extLst>
          </p:nvPr>
        </p:nvGraphicFramePr>
        <p:xfrm>
          <a:off x="4052454" y="238341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6" name="Worksheet" showAsIcon="1" r:id="rId13" imgW="914400" imgH="771480" progId="Excel.Sheet.12">
                  <p:embed/>
                </p:oleObj>
              </mc:Choice>
              <mc:Fallback>
                <p:oleObj name="Worksheet" showAsIcon="1" r:id="rId1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52454" y="238341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743553"/>
              </p:ext>
            </p:extLst>
          </p:nvPr>
        </p:nvGraphicFramePr>
        <p:xfrm>
          <a:off x="6362338" y="404657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7" name="Worksheet" showAsIcon="1" r:id="rId15" imgW="914400" imgH="771480" progId="Excel.Sheet.12">
                  <p:embed/>
                </p:oleObj>
              </mc:Choice>
              <mc:Fallback>
                <p:oleObj name="Worksheet" showAsIcon="1" r:id="rId15" imgW="914400" imgH="771480" progId="Excel.Sheet.12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362338" y="404657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33872"/>
              </p:ext>
            </p:extLst>
          </p:nvPr>
        </p:nvGraphicFramePr>
        <p:xfrm>
          <a:off x="5416657" y="402969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8" name="Acrobat Document" showAsIcon="1" r:id="rId17" imgW="914400" imgH="771480" progId="AcroExch.Document.11">
                  <p:embed/>
                </p:oleObj>
              </mc:Choice>
              <mc:Fallback>
                <p:oleObj name="Acrobat Document" showAsIcon="1" r:id="rId17" imgW="914400" imgH="771480" progId="AcroExch.Document.11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16657" y="402969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472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672047"/>
              </p:ext>
            </p:extLst>
          </p:nvPr>
        </p:nvGraphicFramePr>
        <p:xfrm>
          <a:off x="72736" y="476326"/>
          <a:ext cx="9030074" cy="4607607"/>
        </p:xfrm>
        <a:graphic>
          <a:graphicData uri="http://schemas.openxmlformats.org/drawingml/2006/table">
            <a:tbl>
              <a:tblPr/>
              <a:tblGrid>
                <a:gridCol w="9737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137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283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54115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4032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Can not google login with RCU 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SN:2149688001202005119978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smtClean="0">
                          <a:latin typeface="+mn-lt"/>
                          <a:cs typeface="Calibri" panose="020F0502020204030204" pitchFamily="34" charset="0"/>
                        </a:rPr>
                        <a:t>1. Check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production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data no found abnormal issue.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Check log test history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data of device.</a:t>
                      </a: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-  RC1 &amp; RC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test station log (Date: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28/7/2020)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: Check App version: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15.513.10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Check DUT version: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20200130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4. Visual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inspection &amp; X-ray U1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abnormal.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smtClean="0"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smtClean="0"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smtClean="0">
                          <a:cs typeface="Calibri" pitchFamily="34" charset="0"/>
                        </a:rPr>
                        <a:t>5.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Check the power: P5V, P3V3, P1V8, P1V8_EMMC, P1V2, P2V5,VDDCPU and VDDEE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did not found abnormal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smtClean="0">
                          <a:latin typeface="+mn-lt"/>
                          <a:cs typeface="Calibri" panose="020F0502020204030204" pitchFamily="34" charset="0"/>
                        </a:rPr>
                        <a:t>Suspect</a:t>
                      </a:r>
                      <a:r>
                        <a:rPr lang="en-US" sz="1000" baseline="0" smtClean="0">
                          <a:latin typeface="+mn-lt"/>
                          <a:cs typeface="Calibri" panose="020F0502020204030204" pitchFamily="34" charset="0"/>
                        </a:rPr>
                        <a:t> Flash (U602), U1 (BGA) components issue.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aseline="0" smtClean="0">
                          <a:latin typeface="+mn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rite MAC by hand 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and u</a:t>
                      </a:r>
                      <a:r>
                        <a:rPr lang="en-US" altLang="zh-TW" sz="1000" baseline="0" smtClean="0">
                          <a:latin typeface="+mn-lt"/>
                          <a:cs typeface="Calibri" panose="020F0502020204030204" pitchFamily="34" charset="0"/>
                        </a:rPr>
                        <a:t>pdate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correctly FW: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15.513.10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for this device.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2. Re-checked at OBA test station: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Found out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can not login Google Issue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Suspect Flash(U602) component issue,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replace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new eMMC (U602), write Mac by hand and update FW 15.513.10=&gt;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: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device still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 can not login google.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-  Suspect U1(BGA) component issue,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replace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 new U1, write Mac by hand and update FW 15.513.10. =&gt;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solidFill>
                            <a:srgbClr val="0000FF"/>
                          </a:solidFill>
                          <a:cs typeface="Calibri" pitchFamily="34" charset="0"/>
                        </a:rPr>
                        <a:t>PASS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: Device logins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google nomarlly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.</a:t>
                      </a: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kern="0" smtClean="0">
                          <a:cs typeface="Calibri" pitchFamily="34" charset="0"/>
                        </a:rPr>
                        <a:t>Swapping U1 component to another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normal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 device =&gt;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baseline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</a:t>
                      </a:r>
                      <a:endParaRPr lang="en-US" altLang="zh-TW" sz="1000" smtClean="0">
                        <a:solidFill>
                          <a:srgbClr val="FF0000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smtClean="0">
                          <a:cs typeface="Calibri" pitchFamily="34" charset="0"/>
                        </a:rPr>
                        <a:t>- Check console log information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n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o information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and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boot up failure.</a:t>
                      </a:r>
                    </a:p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kern="0" smtClean="0">
                          <a:cs typeface="Calibri" pitchFamily="34" charset="0"/>
                          <a:sym typeface="Wingdings" panose="05000000000000000000" pitchFamily="2" charset="2"/>
                        </a:rPr>
                        <a:t>- Lifted U1: components(E7_DDR_DOM3,E9_DDR_DO29,  AW3_DDR DQ11, AU1_DDR_DQSP1,… )=&gt;</a:t>
                      </a:r>
                      <a:r>
                        <a:rPr lang="en-US" altLang="zh-TW" sz="1000" kern="0" baseline="0" smtClean="0">
                          <a:cs typeface="Calibri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zh-TW" sz="1000" kern="0" smtClean="0">
                          <a:cs typeface="Calibri" pitchFamily="34" charset="0"/>
                          <a:sym typeface="Wingdings" panose="05000000000000000000" pitchFamily="2" charset="2"/>
                        </a:rPr>
                        <a:t>can not continue to swap U1 component to other</a:t>
                      </a:r>
                      <a:r>
                        <a:rPr lang="en-US" altLang="zh-TW" sz="1000" kern="0" baseline="0" smtClean="0">
                          <a:cs typeface="Calibri" pitchFamily="34" charset="0"/>
                          <a:sym typeface="Wingdings" panose="05000000000000000000" pitchFamily="2" charset="2"/>
                        </a:rPr>
                        <a:t> devices.</a:t>
                      </a:r>
                      <a:endParaRPr lang="en-US" altLang="zh-TW" sz="1000" kern="0" smtClean="0"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kern="120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Please see below attached file for</a:t>
                      </a:r>
                      <a:r>
                        <a:rPr lang="en-US" altLang="zh-TW" sz="1000" kern="1200" baseline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more detail about x-ray and google loginng images:</a:t>
                      </a: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PQE-Hang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PE: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4271466" cy="34531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Can not google login with RCU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4056" y="2776216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65EC4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994" y="1695797"/>
            <a:ext cx="1276497" cy="4535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471076"/>
              </p:ext>
            </p:extLst>
          </p:nvPr>
        </p:nvGraphicFramePr>
        <p:xfrm>
          <a:off x="2023452" y="1733042"/>
          <a:ext cx="761464" cy="478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7" name="Packager Shell Object" showAsIcon="1" r:id="rId5" imgW="1151640" imgH="515160" progId="Package">
                  <p:embed/>
                </p:oleObj>
              </mc:Choice>
              <mc:Fallback>
                <p:oleObj name="Packager Shell Object" showAsIcon="1" r:id="rId5" imgW="1151640" imgH="515160" progId="Package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23452" y="1733042"/>
                        <a:ext cx="761464" cy="4786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681394"/>
              </p:ext>
            </p:extLst>
          </p:nvPr>
        </p:nvGraphicFramePr>
        <p:xfrm>
          <a:off x="1098985" y="1695797"/>
          <a:ext cx="760988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8" name="Packager Shell Object" showAsIcon="1" r:id="rId7" imgW="1113480" imgH="515160" progId="Package">
                  <p:embed/>
                </p:oleObj>
              </mc:Choice>
              <mc:Fallback>
                <p:oleObj name="Packager Shell Object" showAsIcon="1" r:id="rId7" imgW="1113480" imgH="515160" progId="Package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8985" y="1695797"/>
                        <a:ext cx="760988" cy="515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482637"/>
              </p:ext>
            </p:extLst>
          </p:nvPr>
        </p:nvGraphicFramePr>
        <p:xfrm>
          <a:off x="2858110" y="3731408"/>
          <a:ext cx="1021855" cy="72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9" name="Worksheet" showAsIcon="1" r:id="rId9" imgW="914400" imgH="771480" progId="Excel.Sheet.12">
                  <p:embed/>
                </p:oleObj>
              </mc:Choice>
              <mc:Fallback>
                <p:oleObj name="Worksheet" showAsIcon="1" r:id="rId9" imgW="914400" imgH="771480" progId="Excel.Sheet.12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58110" y="3731408"/>
                        <a:ext cx="1021855" cy="72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1210108" y="2632044"/>
            <a:ext cx="1166326" cy="466902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35453"/>
              </p:ext>
            </p:extLst>
          </p:nvPr>
        </p:nvGraphicFramePr>
        <p:xfrm>
          <a:off x="5119787" y="431657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0" name="Worksheet" showAsIcon="1" r:id="rId12" imgW="914400" imgH="771480" progId="Excel.Sheet.12">
                  <p:embed/>
                </p:oleObj>
              </mc:Choice>
              <mc:Fallback>
                <p:oleObj name="Worksheet" showAsIcon="1" r:id="rId12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119787" y="431657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437" y="2632044"/>
            <a:ext cx="1144553" cy="46690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4" name="Rounded Rectangle 13"/>
          <p:cNvSpPr/>
          <p:nvPr/>
        </p:nvSpPr>
        <p:spPr>
          <a:xfrm>
            <a:off x="2689081" y="3149263"/>
            <a:ext cx="842153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FIL1401 FIL1402 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7482" y="3138872"/>
            <a:ext cx="387575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U1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2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627522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SET label print is not completely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This is maybe the technical errors. Make print out content text not full, as customer info. 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dirty="0" smtClean="0"/>
                        <a:t>-  OP printer label and Op visual inspection don’t careful</a:t>
                      </a:r>
                      <a:r>
                        <a:rPr lang="en-US" altLang="zh-TW" sz="1050" baseline="0" dirty="0" smtClean="0"/>
                        <a:t> c</a:t>
                      </a:r>
                      <a:r>
                        <a:rPr lang="en-US" altLang="zh-TW" sz="1050" dirty="0" smtClean="0"/>
                        <a:t>heck print</a:t>
                      </a:r>
                      <a:r>
                        <a:rPr lang="en-US" altLang="zh-TW" sz="1050" baseline="0" dirty="0" smtClean="0"/>
                        <a:t> content.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1. Add NG picture to SOP printer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label and visual inspection station.</a:t>
                      </a:r>
                      <a:endParaRPr lang="en-US" altLang="zh-TW" sz="1050" b="1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2. Training OP online by quality Alert issue.</a:t>
                      </a:r>
                      <a:endParaRPr lang="en-US" altLang="zh-TW" sz="105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kern="0" dirty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sz="1100" kern="0" baseline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Huyen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 Dung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IT:Phuc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01-Sep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4266508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SET label print is not completely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449058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48" y="2449058"/>
            <a:ext cx="1415181" cy="11254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612" y="2317899"/>
            <a:ext cx="628798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>
            <a:off x="3154418" y="2649178"/>
            <a:ext cx="205050" cy="1"/>
          </a:xfrm>
          <a:prstGeom prst="straightConnector1">
            <a:avLst/>
          </a:prstGeom>
          <a:ln w="28575">
            <a:solidFill>
              <a:srgbClr val="10A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9868" y="2317899"/>
            <a:ext cx="685406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638681" y="3057971"/>
            <a:ext cx="464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Print label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368166" y="3057971"/>
            <a:ext cx="777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Check after print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3277450" y="3048341"/>
            <a:ext cx="791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Paste label on housing</a:t>
            </a:r>
            <a:endParaRPr lang="en-US" sz="10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254818" y="2649178"/>
            <a:ext cx="205050" cy="1"/>
          </a:xfrm>
          <a:prstGeom prst="straightConnector1">
            <a:avLst/>
          </a:prstGeom>
          <a:ln w="28575">
            <a:solidFill>
              <a:srgbClr val="10A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393" y="2317899"/>
            <a:ext cx="674286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407016"/>
              </p:ext>
            </p:extLst>
          </p:nvPr>
        </p:nvGraphicFramePr>
        <p:xfrm>
          <a:off x="5273374" y="228644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9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73374" y="228644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138306"/>
              </p:ext>
            </p:extLst>
          </p:nvPr>
        </p:nvGraphicFramePr>
        <p:xfrm>
          <a:off x="6326480" y="227681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0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326480" y="227681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089165"/>
              </p:ext>
            </p:extLst>
          </p:nvPr>
        </p:nvGraphicFramePr>
        <p:xfrm>
          <a:off x="4145592" y="226341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" name="Acrobat Document" showAsIcon="1" r:id="rId12" imgW="914400" imgH="771480" progId="AcroExch.Document.11">
                  <p:embed/>
                </p:oleObj>
              </mc:Choice>
              <mc:Fallback>
                <p:oleObj name="Acrobat Document" showAsIcon="1" r:id="rId12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145592" y="226341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027112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Ethernet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cable 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packing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NG</a:t>
                      </a:r>
                      <a:endParaRPr lang="en-US" altLang="zh-TW" sz="11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altLang="zh-TW" sz="1050" dirty="0" smtClean="0"/>
                        <a:t>The Ethernet have 2 kind packing method, Normal</a:t>
                      </a:r>
                      <a:r>
                        <a:rPr lang="en-US" altLang="zh-TW" sz="1050" baseline="0" dirty="0" smtClean="0"/>
                        <a:t> the cable have to tie maximum is 120 (+-10 ) mm, but the NG Ethernet cable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is 150mm.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This is cause incoming material have 2 kind mix together in carton box.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 smtClean="0"/>
                        <a:t>IQC inspection incoming material follow AQL 0.4 , So no defect this issue.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 smtClean="0"/>
                        <a:t>All accessory no test function online, just test OBA follow AQL 0.65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173038" marR="0" lvl="0" indent="-17303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- Online production this is accessory material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, packing inside PE bag, no any notice from QA, no reject this issue.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1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119063" indent="-119063">
                        <a:buFont typeface="Wingdings" panose="05000000000000000000" pitchFamily="2" charset="2"/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- Remark from IQC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new coming material inspection this issue,</a:t>
                      </a:r>
                    </a:p>
                    <a:p>
                      <a:pPr marL="119063" indent="-119063">
                        <a:buFont typeface="Wingdings" panose="05000000000000000000" pitchFamily="2" charset="2"/>
                        <a:buNone/>
                      </a:pP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Showed NG sample and re-trained operator at put accessory station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55563" indent="0">
                        <a:buFont typeface="Wingdings" panose="05000000000000000000" pitchFamily="2" charset="2"/>
                        <a:buNone/>
                      </a:pPr>
                      <a:r>
                        <a:rPr lang="en-US" sz="110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100" baseline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smtClean="0">
                          <a:latin typeface="+mn-lt"/>
                          <a:cs typeface="Calibri" panose="020F0502020204030204" pitchFamily="34" charset="0"/>
                        </a:rPr>
                        <a:t>Line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leader often check and monitor all operators at all   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mply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wsith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smtClean="0">
                          <a:latin typeface="+mn-lt"/>
                          <a:cs typeface="Calibri" panose="020F0502020204030204" pitchFamily="34" charset="0"/>
                        </a:rPr>
                        <a:t>SOP</a:t>
                      </a:r>
                      <a:r>
                        <a:rPr lang="en-US" sz="1050" smtClean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IQC: Long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PD:Dung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packing NG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23400" y="2525731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8" y="2429629"/>
            <a:ext cx="1414030" cy="98766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570" y="1907722"/>
            <a:ext cx="2390358" cy="1015738"/>
          </a:xfrm>
          <a:prstGeom prst="rect">
            <a:avLst/>
          </a:prstGeom>
          <a:ln>
            <a:solidFill>
              <a:srgbClr val="00B050"/>
            </a:solidFill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365102"/>
              </p:ext>
            </p:extLst>
          </p:nvPr>
        </p:nvGraphicFramePr>
        <p:xfrm>
          <a:off x="5614416" y="31566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7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14416" y="31566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813724"/>
              </p:ext>
            </p:extLst>
          </p:nvPr>
        </p:nvGraphicFramePr>
        <p:xfrm>
          <a:off x="4261824" y="318285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8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61824" y="318285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782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13994</TotalTime>
  <Words>1369</Words>
  <Application>Microsoft Office PowerPoint</Application>
  <PresentationFormat>如螢幕大小 (16:9)</PresentationFormat>
  <Paragraphs>295</Paragraphs>
  <Slides>7</Slides>
  <Notes>5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5</vt:i4>
      </vt:variant>
      <vt:variant>
        <vt:lpstr>投影片標題</vt:lpstr>
      </vt:variant>
      <vt:variant>
        <vt:i4>7</vt:i4>
      </vt:variant>
    </vt:vector>
  </HeadingPairs>
  <TitlesOfParts>
    <vt:vector size="21" baseType="lpstr">
      <vt:lpstr>宋体</vt:lpstr>
      <vt:lpstr>新細明體</vt:lpstr>
      <vt:lpstr>標楷體</vt:lpstr>
      <vt:lpstr>Arial</vt:lpstr>
      <vt:lpstr>Calibri</vt:lpstr>
      <vt:lpstr>Symbol</vt:lpstr>
      <vt:lpstr>Times New Roman</vt:lpstr>
      <vt:lpstr>Wingdings</vt:lpstr>
      <vt:lpstr>2_Office 佈景主題</vt:lpstr>
      <vt:lpstr>Document</vt:lpstr>
      <vt:lpstr>Worksheet</vt:lpstr>
      <vt:lpstr>Adobe Acrobat Document</vt:lpstr>
      <vt:lpstr>Acrobat Document</vt:lpstr>
      <vt:lpstr>Packager Shell Object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1544</cp:revision>
  <dcterms:created xsi:type="dcterms:W3CDTF">2018-11-16T05:26:15Z</dcterms:created>
  <dcterms:modified xsi:type="dcterms:W3CDTF">2021-01-18T01:08:23Z</dcterms:modified>
</cp:coreProperties>
</file>